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64C1B9-42DA-4252-B1F3-5728A430A7A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7D0797E-90B6-4E48-8F24-5965AF6CAD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EEAD3ABE-0AAC-4B6B-8643-72C0D889B6F9}"/>
              </a:ext>
            </a:extLst>
          </p:cNvPr>
          <p:cNvSpPr>
            <a:spLocks noGrp="1"/>
          </p:cNvSpPr>
          <p:nvPr>
            <p:ph type="dt" sz="half" idx="10"/>
          </p:nvPr>
        </p:nvSpPr>
        <p:spPr/>
        <p:txBody>
          <a:bodyPr/>
          <a:lstStyle/>
          <a:p>
            <a:fld id="{A7521206-435F-4562-944E-923938C8000A}" type="datetimeFigureOut">
              <a:rPr lang="ru-RU" smtClean="0"/>
              <a:t>19.04.2022</a:t>
            </a:fld>
            <a:endParaRPr lang="ru-RU"/>
          </a:p>
        </p:txBody>
      </p:sp>
      <p:sp>
        <p:nvSpPr>
          <p:cNvPr id="5" name="Нижний колонтитул 4">
            <a:extLst>
              <a:ext uri="{FF2B5EF4-FFF2-40B4-BE49-F238E27FC236}">
                <a16:creationId xmlns:a16="http://schemas.microsoft.com/office/drawing/2014/main" id="{012914CF-CDBB-4F87-93FE-809B0E3F87C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26E27B0-8F53-4BAF-8277-6A3A42A6B9A7}"/>
              </a:ext>
            </a:extLst>
          </p:cNvPr>
          <p:cNvSpPr>
            <a:spLocks noGrp="1"/>
          </p:cNvSpPr>
          <p:nvPr>
            <p:ph type="sldNum" sz="quarter" idx="12"/>
          </p:nvPr>
        </p:nvSpPr>
        <p:spPr/>
        <p:txBody>
          <a:bodyPr/>
          <a:lstStyle/>
          <a:p>
            <a:fld id="{F64C1713-66F7-4F56-9073-3D861CFBA2C8}" type="slidenum">
              <a:rPr lang="ru-RU" smtClean="0"/>
              <a:t>‹#›</a:t>
            </a:fld>
            <a:endParaRPr lang="ru-RU"/>
          </a:p>
        </p:txBody>
      </p:sp>
    </p:spTree>
    <p:extLst>
      <p:ext uri="{BB962C8B-B14F-4D97-AF65-F5344CB8AC3E}">
        <p14:creationId xmlns:p14="http://schemas.microsoft.com/office/powerpoint/2010/main" val="1663577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B07B11-CA07-4036-AA0A-3F56A64C2DF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409476E6-F857-4440-B298-D19991561CEB}"/>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324FEC3-178E-477E-9B22-509C544E3177}"/>
              </a:ext>
            </a:extLst>
          </p:cNvPr>
          <p:cNvSpPr>
            <a:spLocks noGrp="1"/>
          </p:cNvSpPr>
          <p:nvPr>
            <p:ph type="dt" sz="half" idx="10"/>
          </p:nvPr>
        </p:nvSpPr>
        <p:spPr/>
        <p:txBody>
          <a:bodyPr/>
          <a:lstStyle/>
          <a:p>
            <a:fld id="{A7521206-435F-4562-944E-923938C8000A}" type="datetimeFigureOut">
              <a:rPr lang="ru-RU" smtClean="0"/>
              <a:t>19.04.2022</a:t>
            </a:fld>
            <a:endParaRPr lang="ru-RU"/>
          </a:p>
        </p:txBody>
      </p:sp>
      <p:sp>
        <p:nvSpPr>
          <p:cNvPr id="5" name="Нижний колонтитул 4">
            <a:extLst>
              <a:ext uri="{FF2B5EF4-FFF2-40B4-BE49-F238E27FC236}">
                <a16:creationId xmlns:a16="http://schemas.microsoft.com/office/drawing/2014/main" id="{BBFAD8E9-E70B-42C0-9EBD-416D8A24607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9B4D65A-0218-4FE3-8AF5-57D316DF3E03}"/>
              </a:ext>
            </a:extLst>
          </p:cNvPr>
          <p:cNvSpPr>
            <a:spLocks noGrp="1"/>
          </p:cNvSpPr>
          <p:nvPr>
            <p:ph type="sldNum" sz="quarter" idx="12"/>
          </p:nvPr>
        </p:nvSpPr>
        <p:spPr/>
        <p:txBody>
          <a:bodyPr/>
          <a:lstStyle/>
          <a:p>
            <a:fld id="{F64C1713-66F7-4F56-9073-3D861CFBA2C8}" type="slidenum">
              <a:rPr lang="ru-RU" smtClean="0"/>
              <a:t>‹#›</a:t>
            </a:fld>
            <a:endParaRPr lang="ru-RU"/>
          </a:p>
        </p:txBody>
      </p:sp>
    </p:spTree>
    <p:extLst>
      <p:ext uri="{BB962C8B-B14F-4D97-AF65-F5344CB8AC3E}">
        <p14:creationId xmlns:p14="http://schemas.microsoft.com/office/powerpoint/2010/main" val="1675201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C7530534-95DB-4AAD-98EA-5A2A8241B02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B7571032-42DC-4AA5-A193-7C857DED747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6416872-D6CD-4D03-A0ED-D40847097C2A}"/>
              </a:ext>
            </a:extLst>
          </p:cNvPr>
          <p:cNvSpPr>
            <a:spLocks noGrp="1"/>
          </p:cNvSpPr>
          <p:nvPr>
            <p:ph type="dt" sz="half" idx="10"/>
          </p:nvPr>
        </p:nvSpPr>
        <p:spPr/>
        <p:txBody>
          <a:bodyPr/>
          <a:lstStyle/>
          <a:p>
            <a:fld id="{A7521206-435F-4562-944E-923938C8000A}" type="datetimeFigureOut">
              <a:rPr lang="ru-RU" smtClean="0"/>
              <a:t>19.04.2022</a:t>
            </a:fld>
            <a:endParaRPr lang="ru-RU"/>
          </a:p>
        </p:txBody>
      </p:sp>
      <p:sp>
        <p:nvSpPr>
          <p:cNvPr id="5" name="Нижний колонтитул 4">
            <a:extLst>
              <a:ext uri="{FF2B5EF4-FFF2-40B4-BE49-F238E27FC236}">
                <a16:creationId xmlns:a16="http://schemas.microsoft.com/office/drawing/2014/main" id="{6522FB94-E39A-4494-A045-8FB3B97A4C5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2004F06-27D2-45F7-B019-93141DE2B944}"/>
              </a:ext>
            </a:extLst>
          </p:cNvPr>
          <p:cNvSpPr>
            <a:spLocks noGrp="1"/>
          </p:cNvSpPr>
          <p:nvPr>
            <p:ph type="sldNum" sz="quarter" idx="12"/>
          </p:nvPr>
        </p:nvSpPr>
        <p:spPr/>
        <p:txBody>
          <a:bodyPr/>
          <a:lstStyle/>
          <a:p>
            <a:fld id="{F64C1713-66F7-4F56-9073-3D861CFBA2C8}" type="slidenum">
              <a:rPr lang="ru-RU" smtClean="0"/>
              <a:t>‹#›</a:t>
            </a:fld>
            <a:endParaRPr lang="ru-RU"/>
          </a:p>
        </p:txBody>
      </p:sp>
    </p:spTree>
    <p:extLst>
      <p:ext uri="{BB962C8B-B14F-4D97-AF65-F5344CB8AC3E}">
        <p14:creationId xmlns:p14="http://schemas.microsoft.com/office/powerpoint/2010/main" val="182955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2E5B3A-3526-4E7D-9653-DBAB15EBF5B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77F572E-F1F8-4588-9EEF-4809D840AE7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40CF5E8-77D9-4EEC-B271-632C8648EB45}"/>
              </a:ext>
            </a:extLst>
          </p:cNvPr>
          <p:cNvSpPr>
            <a:spLocks noGrp="1"/>
          </p:cNvSpPr>
          <p:nvPr>
            <p:ph type="dt" sz="half" idx="10"/>
          </p:nvPr>
        </p:nvSpPr>
        <p:spPr/>
        <p:txBody>
          <a:bodyPr/>
          <a:lstStyle/>
          <a:p>
            <a:fld id="{A7521206-435F-4562-944E-923938C8000A}" type="datetimeFigureOut">
              <a:rPr lang="ru-RU" smtClean="0"/>
              <a:t>19.04.2022</a:t>
            </a:fld>
            <a:endParaRPr lang="ru-RU"/>
          </a:p>
        </p:txBody>
      </p:sp>
      <p:sp>
        <p:nvSpPr>
          <p:cNvPr id="5" name="Нижний колонтитул 4">
            <a:extLst>
              <a:ext uri="{FF2B5EF4-FFF2-40B4-BE49-F238E27FC236}">
                <a16:creationId xmlns:a16="http://schemas.microsoft.com/office/drawing/2014/main" id="{BE76DCD8-F3F1-4E70-A1F3-3C6E5431C1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C1D72E3-96F8-4C31-A754-36461E1F364E}"/>
              </a:ext>
            </a:extLst>
          </p:cNvPr>
          <p:cNvSpPr>
            <a:spLocks noGrp="1"/>
          </p:cNvSpPr>
          <p:nvPr>
            <p:ph type="sldNum" sz="quarter" idx="12"/>
          </p:nvPr>
        </p:nvSpPr>
        <p:spPr/>
        <p:txBody>
          <a:bodyPr/>
          <a:lstStyle/>
          <a:p>
            <a:fld id="{F64C1713-66F7-4F56-9073-3D861CFBA2C8}" type="slidenum">
              <a:rPr lang="ru-RU" smtClean="0"/>
              <a:t>‹#›</a:t>
            </a:fld>
            <a:endParaRPr lang="ru-RU"/>
          </a:p>
        </p:txBody>
      </p:sp>
    </p:spTree>
    <p:extLst>
      <p:ext uri="{BB962C8B-B14F-4D97-AF65-F5344CB8AC3E}">
        <p14:creationId xmlns:p14="http://schemas.microsoft.com/office/powerpoint/2010/main" val="1180416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CA4D26-7BEA-49E8-9AFE-D037CEA995A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CD22B02-0FC1-4BA8-A6EA-D5EA41BF85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EC7D599-3AE1-4CB6-9FBA-6EC5414573B4}"/>
              </a:ext>
            </a:extLst>
          </p:cNvPr>
          <p:cNvSpPr>
            <a:spLocks noGrp="1"/>
          </p:cNvSpPr>
          <p:nvPr>
            <p:ph type="dt" sz="half" idx="10"/>
          </p:nvPr>
        </p:nvSpPr>
        <p:spPr/>
        <p:txBody>
          <a:bodyPr/>
          <a:lstStyle/>
          <a:p>
            <a:fld id="{A7521206-435F-4562-944E-923938C8000A}" type="datetimeFigureOut">
              <a:rPr lang="ru-RU" smtClean="0"/>
              <a:t>19.04.2022</a:t>
            </a:fld>
            <a:endParaRPr lang="ru-RU"/>
          </a:p>
        </p:txBody>
      </p:sp>
      <p:sp>
        <p:nvSpPr>
          <p:cNvPr id="5" name="Нижний колонтитул 4">
            <a:extLst>
              <a:ext uri="{FF2B5EF4-FFF2-40B4-BE49-F238E27FC236}">
                <a16:creationId xmlns:a16="http://schemas.microsoft.com/office/drawing/2014/main" id="{04819374-952C-4B53-9AAA-1BBB648FF7D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15E7792-8900-45D0-9A24-20F2BF50FF51}"/>
              </a:ext>
            </a:extLst>
          </p:cNvPr>
          <p:cNvSpPr>
            <a:spLocks noGrp="1"/>
          </p:cNvSpPr>
          <p:nvPr>
            <p:ph type="sldNum" sz="quarter" idx="12"/>
          </p:nvPr>
        </p:nvSpPr>
        <p:spPr/>
        <p:txBody>
          <a:bodyPr/>
          <a:lstStyle/>
          <a:p>
            <a:fld id="{F64C1713-66F7-4F56-9073-3D861CFBA2C8}" type="slidenum">
              <a:rPr lang="ru-RU" smtClean="0"/>
              <a:t>‹#›</a:t>
            </a:fld>
            <a:endParaRPr lang="ru-RU"/>
          </a:p>
        </p:txBody>
      </p:sp>
    </p:spTree>
    <p:extLst>
      <p:ext uri="{BB962C8B-B14F-4D97-AF65-F5344CB8AC3E}">
        <p14:creationId xmlns:p14="http://schemas.microsoft.com/office/powerpoint/2010/main" val="4156446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38DCFB-0516-47AD-BAAD-F1992D50C67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B1CF128-A61A-436A-96CE-5BA539420CF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CDC513D-0C27-49D7-BEA6-1105C1791D3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7E7D8C5-8AD9-492E-948E-7D6CFC4FCA14}"/>
              </a:ext>
            </a:extLst>
          </p:cNvPr>
          <p:cNvSpPr>
            <a:spLocks noGrp="1"/>
          </p:cNvSpPr>
          <p:nvPr>
            <p:ph type="dt" sz="half" idx="10"/>
          </p:nvPr>
        </p:nvSpPr>
        <p:spPr/>
        <p:txBody>
          <a:bodyPr/>
          <a:lstStyle/>
          <a:p>
            <a:fld id="{A7521206-435F-4562-944E-923938C8000A}" type="datetimeFigureOut">
              <a:rPr lang="ru-RU" smtClean="0"/>
              <a:t>19.04.2022</a:t>
            </a:fld>
            <a:endParaRPr lang="ru-RU"/>
          </a:p>
        </p:txBody>
      </p:sp>
      <p:sp>
        <p:nvSpPr>
          <p:cNvPr id="6" name="Нижний колонтитул 5">
            <a:extLst>
              <a:ext uri="{FF2B5EF4-FFF2-40B4-BE49-F238E27FC236}">
                <a16:creationId xmlns:a16="http://schemas.microsoft.com/office/drawing/2014/main" id="{AD181D9D-0889-4B3C-9779-A96D4E1C933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FC5787E-5A41-4D89-A285-C8916C482CEC}"/>
              </a:ext>
            </a:extLst>
          </p:cNvPr>
          <p:cNvSpPr>
            <a:spLocks noGrp="1"/>
          </p:cNvSpPr>
          <p:nvPr>
            <p:ph type="sldNum" sz="quarter" idx="12"/>
          </p:nvPr>
        </p:nvSpPr>
        <p:spPr/>
        <p:txBody>
          <a:bodyPr/>
          <a:lstStyle/>
          <a:p>
            <a:fld id="{F64C1713-66F7-4F56-9073-3D861CFBA2C8}" type="slidenum">
              <a:rPr lang="ru-RU" smtClean="0"/>
              <a:t>‹#›</a:t>
            </a:fld>
            <a:endParaRPr lang="ru-RU"/>
          </a:p>
        </p:txBody>
      </p:sp>
    </p:spTree>
    <p:extLst>
      <p:ext uri="{BB962C8B-B14F-4D97-AF65-F5344CB8AC3E}">
        <p14:creationId xmlns:p14="http://schemas.microsoft.com/office/powerpoint/2010/main" val="3275282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707230-A258-4FCC-B7B6-879CFF1BB5A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E37D60EB-195A-454F-B9EA-80D5367796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A54608C-2793-4FC6-BAED-8D9F2DB8FB3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FE384CD-2067-4A1F-9E54-609AD9B693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B00B55D6-B387-4160-9D5C-97E9DCD6997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EADCE2A-5908-4F09-8877-4E1D45DF01C9}"/>
              </a:ext>
            </a:extLst>
          </p:cNvPr>
          <p:cNvSpPr>
            <a:spLocks noGrp="1"/>
          </p:cNvSpPr>
          <p:nvPr>
            <p:ph type="dt" sz="half" idx="10"/>
          </p:nvPr>
        </p:nvSpPr>
        <p:spPr/>
        <p:txBody>
          <a:bodyPr/>
          <a:lstStyle/>
          <a:p>
            <a:fld id="{A7521206-435F-4562-944E-923938C8000A}" type="datetimeFigureOut">
              <a:rPr lang="ru-RU" smtClean="0"/>
              <a:t>19.04.2022</a:t>
            </a:fld>
            <a:endParaRPr lang="ru-RU"/>
          </a:p>
        </p:txBody>
      </p:sp>
      <p:sp>
        <p:nvSpPr>
          <p:cNvPr id="8" name="Нижний колонтитул 7">
            <a:extLst>
              <a:ext uri="{FF2B5EF4-FFF2-40B4-BE49-F238E27FC236}">
                <a16:creationId xmlns:a16="http://schemas.microsoft.com/office/drawing/2014/main" id="{FFEBB611-2047-461B-97C5-92DECC986F42}"/>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7A1C5A1E-6262-49DF-BEF5-CCCFB94BCE86}"/>
              </a:ext>
            </a:extLst>
          </p:cNvPr>
          <p:cNvSpPr>
            <a:spLocks noGrp="1"/>
          </p:cNvSpPr>
          <p:nvPr>
            <p:ph type="sldNum" sz="quarter" idx="12"/>
          </p:nvPr>
        </p:nvSpPr>
        <p:spPr/>
        <p:txBody>
          <a:bodyPr/>
          <a:lstStyle/>
          <a:p>
            <a:fld id="{F64C1713-66F7-4F56-9073-3D861CFBA2C8}" type="slidenum">
              <a:rPr lang="ru-RU" smtClean="0"/>
              <a:t>‹#›</a:t>
            </a:fld>
            <a:endParaRPr lang="ru-RU"/>
          </a:p>
        </p:txBody>
      </p:sp>
    </p:spTree>
    <p:extLst>
      <p:ext uri="{BB962C8B-B14F-4D97-AF65-F5344CB8AC3E}">
        <p14:creationId xmlns:p14="http://schemas.microsoft.com/office/powerpoint/2010/main" val="331185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72F450-D33D-4A99-B03D-DA6F5606508F}"/>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07C07B3-1940-4F95-8754-E67E8708D269}"/>
              </a:ext>
            </a:extLst>
          </p:cNvPr>
          <p:cNvSpPr>
            <a:spLocks noGrp="1"/>
          </p:cNvSpPr>
          <p:nvPr>
            <p:ph type="dt" sz="half" idx="10"/>
          </p:nvPr>
        </p:nvSpPr>
        <p:spPr/>
        <p:txBody>
          <a:bodyPr/>
          <a:lstStyle/>
          <a:p>
            <a:fld id="{A7521206-435F-4562-944E-923938C8000A}" type="datetimeFigureOut">
              <a:rPr lang="ru-RU" smtClean="0"/>
              <a:t>19.04.2022</a:t>
            </a:fld>
            <a:endParaRPr lang="ru-RU"/>
          </a:p>
        </p:txBody>
      </p:sp>
      <p:sp>
        <p:nvSpPr>
          <p:cNvPr id="4" name="Нижний колонтитул 3">
            <a:extLst>
              <a:ext uri="{FF2B5EF4-FFF2-40B4-BE49-F238E27FC236}">
                <a16:creationId xmlns:a16="http://schemas.microsoft.com/office/drawing/2014/main" id="{60EC4F74-6780-4CAE-96A1-5EB9BC7D6538}"/>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DA388F25-F56D-4729-933F-6E67A2B8AB4E}"/>
              </a:ext>
            </a:extLst>
          </p:cNvPr>
          <p:cNvSpPr>
            <a:spLocks noGrp="1"/>
          </p:cNvSpPr>
          <p:nvPr>
            <p:ph type="sldNum" sz="quarter" idx="12"/>
          </p:nvPr>
        </p:nvSpPr>
        <p:spPr/>
        <p:txBody>
          <a:bodyPr/>
          <a:lstStyle/>
          <a:p>
            <a:fld id="{F64C1713-66F7-4F56-9073-3D861CFBA2C8}" type="slidenum">
              <a:rPr lang="ru-RU" smtClean="0"/>
              <a:t>‹#›</a:t>
            </a:fld>
            <a:endParaRPr lang="ru-RU"/>
          </a:p>
        </p:txBody>
      </p:sp>
    </p:spTree>
    <p:extLst>
      <p:ext uri="{BB962C8B-B14F-4D97-AF65-F5344CB8AC3E}">
        <p14:creationId xmlns:p14="http://schemas.microsoft.com/office/powerpoint/2010/main" val="828667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CF9FBA0-B213-419B-A401-A9497560A3F0}"/>
              </a:ext>
            </a:extLst>
          </p:cNvPr>
          <p:cNvSpPr>
            <a:spLocks noGrp="1"/>
          </p:cNvSpPr>
          <p:nvPr>
            <p:ph type="dt" sz="half" idx="10"/>
          </p:nvPr>
        </p:nvSpPr>
        <p:spPr/>
        <p:txBody>
          <a:bodyPr/>
          <a:lstStyle/>
          <a:p>
            <a:fld id="{A7521206-435F-4562-944E-923938C8000A}" type="datetimeFigureOut">
              <a:rPr lang="ru-RU" smtClean="0"/>
              <a:t>19.04.2022</a:t>
            </a:fld>
            <a:endParaRPr lang="ru-RU"/>
          </a:p>
        </p:txBody>
      </p:sp>
      <p:sp>
        <p:nvSpPr>
          <p:cNvPr id="3" name="Нижний колонтитул 2">
            <a:extLst>
              <a:ext uri="{FF2B5EF4-FFF2-40B4-BE49-F238E27FC236}">
                <a16:creationId xmlns:a16="http://schemas.microsoft.com/office/drawing/2014/main" id="{F05F315A-651A-489F-B72E-8BD7067A32B7}"/>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890FB3A5-62C7-4CAB-9D02-44DDD3BA1834}"/>
              </a:ext>
            </a:extLst>
          </p:cNvPr>
          <p:cNvSpPr>
            <a:spLocks noGrp="1"/>
          </p:cNvSpPr>
          <p:nvPr>
            <p:ph type="sldNum" sz="quarter" idx="12"/>
          </p:nvPr>
        </p:nvSpPr>
        <p:spPr/>
        <p:txBody>
          <a:bodyPr/>
          <a:lstStyle/>
          <a:p>
            <a:fld id="{F64C1713-66F7-4F56-9073-3D861CFBA2C8}" type="slidenum">
              <a:rPr lang="ru-RU" smtClean="0"/>
              <a:t>‹#›</a:t>
            </a:fld>
            <a:endParaRPr lang="ru-RU"/>
          </a:p>
        </p:txBody>
      </p:sp>
    </p:spTree>
    <p:extLst>
      <p:ext uri="{BB962C8B-B14F-4D97-AF65-F5344CB8AC3E}">
        <p14:creationId xmlns:p14="http://schemas.microsoft.com/office/powerpoint/2010/main" val="822845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DFB0BA-7BEB-46B5-8996-EFD0F1FA9DA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79311EE3-1797-43D0-B179-D9652F8CBB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788A9CC-937A-4A1F-B221-69E72AFD1B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39A1E70-2279-45C5-815E-1075CDF4941D}"/>
              </a:ext>
            </a:extLst>
          </p:cNvPr>
          <p:cNvSpPr>
            <a:spLocks noGrp="1"/>
          </p:cNvSpPr>
          <p:nvPr>
            <p:ph type="dt" sz="half" idx="10"/>
          </p:nvPr>
        </p:nvSpPr>
        <p:spPr/>
        <p:txBody>
          <a:bodyPr/>
          <a:lstStyle/>
          <a:p>
            <a:fld id="{A7521206-435F-4562-944E-923938C8000A}" type="datetimeFigureOut">
              <a:rPr lang="ru-RU" smtClean="0"/>
              <a:t>19.04.2022</a:t>
            </a:fld>
            <a:endParaRPr lang="ru-RU"/>
          </a:p>
        </p:txBody>
      </p:sp>
      <p:sp>
        <p:nvSpPr>
          <p:cNvPr id="6" name="Нижний колонтитул 5">
            <a:extLst>
              <a:ext uri="{FF2B5EF4-FFF2-40B4-BE49-F238E27FC236}">
                <a16:creationId xmlns:a16="http://schemas.microsoft.com/office/drawing/2014/main" id="{1A7E1EE8-6829-46D8-80C9-8EC789B467F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55BBFD5-C3BF-43E6-88A6-61C6A014E191}"/>
              </a:ext>
            </a:extLst>
          </p:cNvPr>
          <p:cNvSpPr>
            <a:spLocks noGrp="1"/>
          </p:cNvSpPr>
          <p:nvPr>
            <p:ph type="sldNum" sz="quarter" idx="12"/>
          </p:nvPr>
        </p:nvSpPr>
        <p:spPr/>
        <p:txBody>
          <a:bodyPr/>
          <a:lstStyle/>
          <a:p>
            <a:fld id="{F64C1713-66F7-4F56-9073-3D861CFBA2C8}" type="slidenum">
              <a:rPr lang="ru-RU" smtClean="0"/>
              <a:t>‹#›</a:t>
            </a:fld>
            <a:endParaRPr lang="ru-RU"/>
          </a:p>
        </p:txBody>
      </p:sp>
    </p:spTree>
    <p:extLst>
      <p:ext uri="{BB962C8B-B14F-4D97-AF65-F5344CB8AC3E}">
        <p14:creationId xmlns:p14="http://schemas.microsoft.com/office/powerpoint/2010/main" val="3596308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F0DFFD-4F5E-4606-B344-64D8AA3AA85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9F6E7CCD-3CD8-4CEA-ABDE-E499AFE5E2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ADAEAE5-EA56-43C0-9B46-71F91DE2B1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19227A1-9F17-47C0-BF59-AB92DE5E80CC}"/>
              </a:ext>
            </a:extLst>
          </p:cNvPr>
          <p:cNvSpPr>
            <a:spLocks noGrp="1"/>
          </p:cNvSpPr>
          <p:nvPr>
            <p:ph type="dt" sz="half" idx="10"/>
          </p:nvPr>
        </p:nvSpPr>
        <p:spPr/>
        <p:txBody>
          <a:bodyPr/>
          <a:lstStyle/>
          <a:p>
            <a:fld id="{A7521206-435F-4562-944E-923938C8000A}" type="datetimeFigureOut">
              <a:rPr lang="ru-RU" smtClean="0"/>
              <a:t>19.04.2022</a:t>
            </a:fld>
            <a:endParaRPr lang="ru-RU"/>
          </a:p>
        </p:txBody>
      </p:sp>
      <p:sp>
        <p:nvSpPr>
          <p:cNvPr id="6" name="Нижний колонтитул 5">
            <a:extLst>
              <a:ext uri="{FF2B5EF4-FFF2-40B4-BE49-F238E27FC236}">
                <a16:creationId xmlns:a16="http://schemas.microsoft.com/office/drawing/2014/main" id="{19D53E80-ADD1-4885-B8FF-02256BA7CE8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2B66F59-ACF3-40C6-B098-2C3112284CC3}"/>
              </a:ext>
            </a:extLst>
          </p:cNvPr>
          <p:cNvSpPr>
            <a:spLocks noGrp="1"/>
          </p:cNvSpPr>
          <p:nvPr>
            <p:ph type="sldNum" sz="quarter" idx="12"/>
          </p:nvPr>
        </p:nvSpPr>
        <p:spPr/>
        <p:txBody>
          <a:bodyPr/>
          <a:lstStyle/>
          <a:p>
            <a:fld id="{F64C1713-66F7-4F56-9073-3D861CFBA2C8}" type="slidenum">
              <a:rPr lang="ru-RU" smtClean="0"/>
              <a:t>‹#›</a:t>
            </a:fld>
            <a:endParaRPr lang="ru-RU"/>
          </a:p>
        </p:txBody>
      </p:sp>
    </p:spTree>
    <p:extLst>
      <p:ext uri="{BB962C8B-B14F-4D97-AF65-F5344CB8AC3E}">
        <p14:creationId xmlns:p14="http://schemas.microsoft.com/office/powerpoint/2010/main" val="187068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48810E-6D40-4684-A7B3-9B02218610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0998D9E-8E04-4868-8189-E72E6612CD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B00D3FA-9F93-42B8-BD14-F9368945F0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21206-435F-4562-944E-923938C8000A}" type="datetimeFigureOut">
              <a:rPr lang="ru-RU" smtClean="0"/>
              <a:t>19.04.2022</a:t>
            </a:fld>
            <a:endParaRPr lang="ru-RU"/>
          </a:p>
        </p:txBody>
      </p:sp>
      <p:sp>
        <p:nvSpPr>
          <p:cNvPr id="5" name="Нижний колонтитул 4">
            <a:extLst>
              <a:ext uri="{FF2B5EF4-FFF2-40B4-BE49-F238E27FC236}">
                <a16:creationId xmlns:a16="http://schemas.microsoft.com/office/drawing/2014/main" id="{1AD25512-0527-4AFE-8F99-86B099FF21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E126B9B-F84C-4D2A-940E-22ABA05EC5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C1713-66F7-4F56-9073-3D861CFBA2C8}" type="slidenum">
              <a:rPr lang="ru-RU" smtClean="0"/>
              <a:t>‹#›</a:t>
            </a:fld>
            <a:endParaRPr lang="ru-RU"/>
          </a:p>
        </p:txBody>
      </p:sp>
    </p:spTree>
    <p:extLst>
      <p:ext uri="{BB962C8B-B14F-4D97-AF65-F5344CB8AC3E}">
        <p14:creationId xmlns:p14="http://schemas.microsoft.com/office/powerpoint/2010/main" val="3592796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1232E6-9FC3-4329-A555-12DD72598F6A}"/>
              </a:ext>
            </a:extLst>
          </p:cNvPr>
          <p:cNvSpPr>
            <a:spLocks noGrp="1"/>
          </p:cNvSpPr>
          <p:nvPr>
            <p:ph type="ctrTitle"/>
          </p:nvPr>
        </p:nvSpPr>
        <p:spPr>
          <a:xfrm>
            <a:off x="1524000" y="1122362"/>
            <a:ext cx="9144000" cy="4350785"/>
          </a:xfrm>
        </p:spPr>
        <p:txBody>
          <a:bodyPr>
            <a:noAutofit/>
          </a:bodyPr>
          <a:lstStyle/>
          <a:p>
            <a:r>
              <a:rPr lang="uk-UA" i="1" dirty="0">
                <a:solidFill>
                  <a:schemeClr val="accent1"/>
                </a:solidFill>
                <a:latin typeface="Times New Roman" panose="02020603050405020304" pitchFamily="18" charset="0"/>
                <a:cs typeface="Times New Roman" panose="02020603050405020304" pitchFamily="18" charset="0"/>
              </a:rPr>
              <a:t>Адаптація дитини в соціумі однолітків (внутрішньо переміщені діти)</a:t>
            </a:r>
            <a:br>
              <a:rPr lang="uk-UA" i="1" dirty="0">
                <a:solidFill>
                  <a:schemeClr val="accent1"/>
                </a:solidFill>
                <a:latin typeface="Times New Roman" panose="02020603050405020304" pitchFamily="18" charset="0"/>
                <a:cs typeface="Times New Roman" panose="02020603050405020304" pitchFamily="18" charset="0"/>
              </a:rPr>
            </a:br>
            <a:endParaRPr lang="ru-RU" i="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102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0E23B72-223E-41E6-B8C2-977C73DEFA22}"/>
              </a:ext>
            </a:extLst>
          </p:cNvPr>
          <p:cNvSpPr>
            <a:spLocks noGrp="1"/>
          </p:cNvSpPr>
          <p:nvPr>
            <p:ph idx="1"/>
          </p:nvPr>
        </p:nvSpPr>
        <p:spPr>
          <a:xfrm>
            <a:off x="145773" y="556591"/>
            <a:ext cx="11820939" cy="6096000"/>
          </a:xfrm>
        </p:spPr>
        <p:txBody>
          <a:bodyPr>
            <a:normAutofit fontScale="55000" lnSpcReduction="20000"/>
          </a:bodyPr>
          <a:lstStyle/>
          <a:p>
            <a:pPr marL="0" indent="0" algn="just">
              <a:lnSpc>
                <a:spcPct val="107000"/>
              </a:lnSpc>
              <a:spcAft>
                <a:spcPts val="800"/>
              </a:spcAft>
              <a:buNone/>
            </a:pPr>
            <a:r>
              <a:rPr lang="uk-UA"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uk-UA" sz="2900" b="1"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Емоційно</a:t>
            </a:r>
            <a:r>
              <a:rPr lang="uk-UA" sz="29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-психологічний стан внутрішньо переміщених осіб, які пережили травматичний досвід.</a:t>
            </a:r>
            <a:endParaRPr lang="ru-RU" sz="29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900" dirty="0">
                <a:latin typeface="Times New Roman" panose="02020603050405020304" pitchFamily="18" charset="0"/>
                <a:ea typeface="Calibri" panose="020F0502020204030204" pitchFamily="34" charset="0"/>
                <a:cs typeface="Times New Roman" panose="02020603050405020304" pitchFamily="18" charset="0"/>
              </a:rPr>
              <a:t> Внаслідок травматичного досвіду людина переживає стани, які спричиняють нестабільність і втрату контролю над ситуацією, власним життям: </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9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sz="2900" dirty="0">
                <a:latin typeface="Times New Roman" panose="02020603050405020304" pitchFamily="18" charset="0"/>
                <a:ea typeface="Calibri" panose="020F0502020204030204" pitchFamily="34" charset="0"/>
                <a:cs typeface="Times New Roman" panose="02020603050405020304" pitchFamily="18" charset="0"/>
              </a:rPr>
              <a:t> Втрата автономності («Я не керую процесом. Мене кудись несе»). </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9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sz="2900" dirty="0">
                <a:latin typeface="Times New Roman" panose="02020603050405020304" pitchFamily="18" charset="0"/>
                <a:ea typeface="Calibri" panose="020F0502020204030204" pitchFamily="34" charset="0"/>
                <a:cs typeface="Times New Roman" panose="02020603050405020304" pitchFamily="18" charset="0"/>
              </a:rPr>
              <a:t> Втрата суб’єктивності («Це не я приймаю рішення у своєму житті. Хтось зверху вирішує»). </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9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sz="2900" dirty="0">
                <a:latin typeface="Times New Roman" panose="02020603050405020304" pitchFamily="18" charset="0"/>
                <a:ea typeface="Calibri" panose="020F0502020204030204" pitchFamily="34" charset="0"/>
                <a:cs typeface="Times New Roman" panose="02020603050405020304" pitchFamily="18" charset="0"/>
              </a:rPr>
              <a:t> Розгубленість (на рівні думок не можуть зосередитися і виконувати розумові завдання, до яких звикли). Регрес. </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9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sz="2900" dirty="0">
                <a:latin typeface="Times New Roman" panose="02020603050405020304" pitchFamily="18" charset="0"/>
                <a:ea typeface="Calibri" panose="020F0502020204030204" pitchFamily="34" charset="0"/>
                <a:cs typeface="Times New Roman" panose="02020603050405020304" pitchFamily="18" charset="0"/>
              </a:rPr>
              <a:t> Побоювання відторгнення (що їх будуть ідентифікувати з ворогами). </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9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sz="2900" dirty="0">
                <a:latin typeface="Times New Roman" panose="02020603050405020304" pitchFamily="18" charset="0"/>
                <a:ea typeface="Calibri" panose="020F0502020204030204" pitchFamily="34" charset="0"/>
                <a:cs typeface="Times New Roman" panose="02020603050405020304" pitchFamily="18" charset="0"/>
              </a:rPr>
              <a:t> Відчуття незахищеності. </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9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sz="2900" dirty="0">
                <a:latin typeface="Times New Roman" panose="02020603050405020304" pitchFamily="18" charset="0"/>
                <a:ea typeface="Calibri" panose="020F0502020204030204" pitchFamily="34" charset="0"/>
                <a:cs typeface="Times New Roman" panose="02020603050405020304" pitchFamily="18" charset="0"/>
              </a:rPr>
              <a:t> Стан жертви. </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9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sz="2900" dirty="0">
                <a:latin typeface="Times New Roman" panose="02020603050405020304" pitchFamily="18" charset="0"/>
                <a:ea typeface="Calibri" panose="020F0502020204030204" pitchFamily="34" charset="0"/>
                <a:cs typeface="Times New Roman" panose="02020603050405020304" pitchFamily="18" charset="0"/>
              </a:rPr>
              <a:t> Злість та пошук «зовнішнього ворога» (хтось має за це заплатити). </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9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sz="2900" dirty="0">
                <a:latin typeface="Times New Roman" panose="02020603050405020304" pitchFamily="18" charset="0"/>
                <a:ea typeface="Calibri" panose="020F0502020204030204" pitchFamily="34" charset="0"/>
                <a:cs typeface="Times New Roman" panose="02020603050405020304" pitchFamily="18" charset="0"/>
              </a:rPr>
              <a:t> Відсутність можливостей прогнозувати майбутнє. </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9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sz="2900" dirty="0">
                <a:latin typeface="Times New Roman" panose="02020603050405020304" pitchFamily="18" charset="0"/>
                <a:ea typeface="Calibri" panose="020F0502020204030204" pitchFamily="34" charset="0"/>
                <a:cs typeface="Times New Roman" panose="02020603050405020304" pitchFamily="18" charset="0"/>
              </a:rPr>
              <a:t> Сором, низька самооцінка, почуття провини.</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900" dirty="0">
                <a:latin typeface="Times New Roman" panose="02020603050405020304" pitchFamily="18" charset="0"/>
                <a:ea typeface="Calibri" panose="020F0502020204030204" pitchFamily="34" charset="0"/>
                <a:cs typeface="Times New Roman" panose="02020603050405020304" pitchFamily="18" charset="0"/>
              </a:rPr>
              <a:t> </a:t>
            </a:r>
            <a:r>
              <a:rPr lang="uk-UA" sz="29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sz="2900" dirty="0">
                <a:latin typeface="Times New Roman" panose="02020603050405020304" pitchFamily="18" charset="0"/>
                <a:ea typeface="Calibri" panose="020F0502020204030204" pitchFamily="34" charset="0"/>
                <a:cs typeface="Times New Roman" panose="02020603050405020304" pitchFamily="18" charset="0"/>
              </a:rPr>
              <a:t> Функціональні симптоми, психосоматичні розлади, зловживання психоактивними речовинами (ПАВ). </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9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sz="2900" dirty="0">
                <a:latin typeface="Times New Roman" panose="02020603050405020304" pitchFamily="18" charset="0"/>
                <a:ea typeface="Calibri" panose="020F0502020204030204" pitchFamily="34" charset="0"/>
                <a:cs typeface="Times New Roman" panose="02020603050405020304" pitchFamily="18" charset="0"/>
              </a:rPr>
              <a:t> Реакції на тяжкий стрес і порушення адаптації, в тому числі посттравматичний стресовий розлад (ПТСР).</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57099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78FF8B3-752E-44D9-98BE-1599D341BDA7}"/>
              </a:ext>
            </a:extLst>
          </p:cNvPr>
          <p:cNvSpPr>
            <a:spLocks noGrp="1"/>
          </p:cNvSpPr>
          <p:nvPr>
            <p:ph idx="1"/>
          </p:nvPr>
        </p:nvSpPr>
        <p:spPr>
          <a:xfrm>
            <a:off x="213064" y="337350"/>
            <a:ext cx="11683014" cy="6383045"/>
          </a:xfrm>
        </p:spPr>
        <p:txBody>
          <a:bodyPr>
            <a:normAutofit fontScale="77500" lnSpcReduction="20000"/>
          </a:bodyPr>
          <a:lstStyle/>
          <a:p>
            <a:pPr marL="0" indent="0" algn="just">
              <a:lnSpc>
                <a:spcPct val="107000"/>
              </a:lnSpc>
              <a:spcAft>
                <a:spcPts val="800"/>
              </a:spcAft>
              <a:buNone/>
            </a:pPr>
            <a:r>
              <a:rPr lang="uk-UA"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Поведінкові особливості дітей, які пережили травматичний досвід.</a:t>
            </a:r>
            <a:endParaRPr lang="ru-RU" sz="20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rPr>
              <a:t>При втраті об’єкта прив’язаності (рідна, близька людина, товариш, тварина, місце) у дитини виникає порушення прив’язаності. Визначають такі її види:</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uk-UA"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imes New Roman" panose="02020603050405020304" pitchFamily="18" charset="0"/>
                <a:ea typeface="Calibri" panose="020F0502020204030204" pitchFamily="34" charset="0"/>
                <a:cs typeface="Times New Roman" panose="02020603050405020304" pitchFamily="18" charset="0"/>
              </a:rPr>
              <a:t> Негативна (невротична) прив’язаність – дитина постійно шукає уваги від дорослих, навіть і негативної, провокуючи покарання, дратуючи дорослих.</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uk-UA"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imes New Roman" panose="02020603050405020304" pitchFamily="18" charset="0"/>
                <a:ea typeface="Calibri" panose="020F0502020204030204" pitchFamily="34" charset="0"/>
                <a:cs typeface="Times New Roman" panose="02020603050405020304" pitchFamily="18" charset="0"/>
              </a:rPr>
              <a:t> Амбівалентна прив’язаність – дитина постійно демонструє подвійне ставлення до близького дорослого: то пеститься до нього, то грубіянить, уникає. Компроміси у стосунках відсутні, а сама дитина не може пояснити свою поведінку і страждає від цього.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uk-UA" dirty="0" err="1">
                <a:latin typeface="Times New Roman" panose="02020603050405020304" pitchFamily="18" charset="0"/>
                <a:ea typeface="Calibri" panose="020F0502020204030204" pitchFamily="34" charset="0"/>
                <a:cs typeface="Times New Roman" panose="02020603050405020304" pitchFamily="18" charset="0"/>
              </a:rPr>
              <a:t>Уникаюча</a:t>
            </a:r>
            <a:r>
              <a:rPr lang="uk-UA" dirty="0">
                <a:latin typeface="Times New Roman" panose="02020603050405020304" pitchFamily="18" charset="0"/>
                <a:ea typeface="Calibri" panose="020F0502020204030204" pitchFamily="34" charset="0"/>
                <a:cs typeface="Times New Roman" panose="02020603050405020304" pitchFamily="18" charset="0"/>
              </a:rPr>
              <a:t> прив’язаність – дитина замкнена, понура, не допускає довірливих стосунків із дорослими й дітьми. Основний мотив такої поведінки – «нікому не можна довіряти».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imes New Roman" panose="02020603050405020304" pitchFamily="18" charset="0"/>
                <a:ea typeface="Calibri" panose="020F0502020204030204" pitchFamily="34" charset="0"/>
                <a:cs typeface="Times New Roman" panose="02020603050405020304" pitchFamily="18" charset="0"/>
              </a:rPr>
              <a:t> Дезорганізована прив’язаність – дитина навчилася виживати, порушуючи усі правила і кордони людських стосунків. Їй не потрібно, щоб її любили – вона хоче, щоб її боялися. Такий тип прив’язаності характерний для дітей, котрі зазнавали жорстокого поводження.</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88625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5DCF8FF-A872-4768-A214-1E7CC0A50E8B}"/>
              </a:ext>
            </a:extLst>
          </p:cNvPr>
          <p:cNvSpPr>
            <a:spLocks noGrp="1"/>
          </p:cNvSpPr>
          <p:nvPr>
            <p:ph idx="1"/>
          </p:nvPr>
        </p:nvSpPr>
        <p:spPr>
          <a:xfrm>
            <a:off x="230819" y="426128"/>
            <a:ext cx="11683014" cy="6214369"/>
          </a:xfrm>
        </p:spPr>
        <p:txBody>
          <a:bodyPr>
            <a:normAutofit lnSpcReduction="10000"/>
          </a:bodyPr>
          <a:lstStyle/>
          <a:p>
            <a:pPr marL="0" indent="0" algn="just">
              <a:lnSpc>
                <a:spcPct val="107000"/>
              </a:lnSpc>
              <a:spcAft>
                <a:spcPts val="800"/>
              </a:spcAft>
              <a:buNone/>
            </a:pPr>
            <a:r>
              <a:rPr lang="uk-UA"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Планування та надання допомоги внутрішньо переміщеним особам, сім’ям з дітьми</a:t>
            </a:r>
            <a:endParaRPr lang="ru-RU" sz="20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rPr>
              <a:t>При плануванні роботи необхідно врахувати такі обставини: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imes New Roman" panose="02020603050405020304" pitchFamily="18" charset="0"/>
                <a:ea typeface="Calibri" panose="020F0502020204030204" pitchFamily="34" charset="0"/>
                <a:cs typeface="Times New Roman" panose="02020603050405020304" pitchFamily="18" charset="0"/>
              </a:rPr>
              <a:t> Наявність у родині складних життєвих обставин у мирний час.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imes New Roman" panose="02020603050405020304" pitchFamily="18" charset="0"/>
                <a:ea typeface="Calibri" panose="020F0502020204030204" pitchFamily="34" charset="0"/>
                <a:cs typeface="Times New Roman" panose="02020603050405020304" pitchFamily="18" charset="0"/>
              </a:rPr>
              <a:t> Наявність в сім’ї осіб, які залишились у зоні збройного конфлікту.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imes New Roman" panose="02020603050405020304" pitchFamily="18" charset="0"/>
                <a:ea typeface="Calibri" panose="020F0502020204030204" pitchFamily="34" charset="0"/>
                <a:cs typeface="Times New Roman" panose="02020603050405020304" pitchFamily="18" charset="0"/>
              </a:rPr>
              <a:t> Члени однієї сім’ї перемістилися в різні місця проживання.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imes New Roman" panose="02020603050405020304" pitchFamily="18" charset="0"/>
                <a:ea typeface="Calibri" panose="020F0502020204030204" pitchFamily="34" charset="0"/>
                <a:cs typeface="Times New Roman" panose="02020603050405020304" pitchFamily="18" charset="0"/>
              </a:rPr>
              <a:t> Частина сім’ї повернулася в зону збройного конфлікту після переміщення. </a:t>
            </a: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imes New Roman" panose="02020603050405020304" pitchFamily="18" charset="0"/>
                <a:ea typeface="Calibri" panose="020F0502020204030204" pitchFamily="34" charset="0"/>
                <a:cs typeface="Times New Roman" panose="02020603050405020304" pitchFamily="18" charset="0"/>
              </a:rPr>
              <a:t> Інші суттєві обставини, які є нетиповими для мирного часу і визначають особливості допомоги будь-якого спеціаліста, чи то педагог, соціальний педагог, психолог тощо.</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45506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17A22ED-CEA7-4EC0-B887-06BD284C8314}"/>
              </a:ext>
            </a:extLst>
          </p:cNvPr>
          <p:cNvSpPr>
            <a:spLocks noGrp="1"/>
          </p:cNvSpPr>
          <p:nvPr>
            <p:ph idx="1"/>
          </p:nvPr>
        </p:nvSpPr>
        <p:spPr>
          <a:xfrm>
            <a:off x="838199" y="328474"/>
            <a:ext cx="11173287" cy="6529526"/>
          </a:xfrm>
        </p:spPr>
        <p:txBody>
          <a:bodyPr>
            <a:normAutofit fontScale="70000" lnSpcReduction="20000"/>
          </a:bodyPr>
          <a:lstStyle/>
          <a:p>
            <a:pPr marL="0" indent="0" algn="just">
              <a:lnSpc>
                <a:spcPct val="107000"/>
              </a:lnSpc>
              <a:spcAft>
                <a:spcPts val="800"/>
              </a:spcAft>
              <a:buNone/>
            </a:pPr>
            <a:r>
              <a:rPr lang="uk-UA"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Планування та початкові етапи допомоги.</a:t>
            </a:r>
            <a:endParaRPr lang="ru-RU" sz="20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uk-UA" sz="2900" dirty="0">
                <a:latin typeface="Times New Roman" panose="02020603050405020304" pitchFamily="18" charset="0"/>
                <a:ea typeface="Calibri" panose="020F0502020204030204" pitchFamily="34" charset="0"/>
                <a:cs typeface="Times New Roman" panose="02020603050405020304" pitchFamily="18" charset="0"/>
              </a:rPr>
              <a:t>При плануванні допомоги внутрішньо переміщеним особам слід враховувати, що їх потреби зумовлені пережитими втратами, зміною соціального статусу, місця проживання, звичного стилю життя, тобто є комплексними. Водночас доцільно планувати роботу поетапно, починаючи із задоволення першочергових (базових) потреб, враховуючи готовність сім’ї до співпраці зі спеціалістами та роботи над собою. Слід враховувати, що людина, яка пережила стрес, може потребувати більше часу на прийняття певних складних обставин свого життя і відповідно працювати на їх подолання. Тому важливо виділити достатньо часу як для планування заходів, так і для їх реалізації. На початкових етапах роботи людина може звертатися до соціального педагога із запитом для задоволення базових потреб, для спілкування з людьми, які також пережили ці події і є переселенцями, для відвідування заходів з організації дозвілля батьків і дітей, для отримання психологічної підтримки. </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2900" dirty="0">
                <a:latin typeface="Times New Roman" panose="02020603050405020304" pitchFamily="18" charset="0"/>
                <a:ea typeface="Calibri" panose="020F0502020204030204" pitchFamily="34" charset="0"/>
                <a:cs typeface="Times New Roman" panose="02020603050405020304" pitchFamily="18" charset="0"/>
              </a:rPr>
              <a:t>Фахівцю важливо на цих етапах формувати довірливі стосунки, надавати інформацію щодо можливостей і видів допомоги. Також необхідно розділити з людиною, яка отримує допомогу, відповідальність за вирішення проблем, мотивувати її до участі у комплексній роботі з подолання складних життєвих обставин (якщо така робота потрібна). </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2900" dirty="0">
                <a:latin typeface="Times New Roman" panose="02020603050405020304" pitchFamily="18" charset="0"/>
                <a:ea typeface="Calibri" panose="020F0502020204030204" pitchFamily="34" charset="0"/>
                <a:cs typeface="Times New Roman" panose="02020603050405020304" pitchFamily="18" charset="0"/>
              </a:rPr>
              <a:t>Якщо фахівець перебирає на себе відповідальність, то це може зменшувати ресурси людини і формувати в неї пасивне або споживацьке ставлення. Важливо ставитися до людини як до особистості, яка наділена власними ресурсами, має власний досвід і погляди і здатна вирішити більшість проблемних питань</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4387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1B209D2-A325-4A94-9C38-3F7D9172F0C7}"/>
              </a:ext>
            </a:extLst>
          </p:cNvPr>
          <p:cNvSpPr>
            <a:spLocks noGrp="1"/>
          </p:cNvSpPr>
          <p:nvPr>
            <p:ph idx="1"/>
          </p:nvPr>
        </p:nvSpPr>
        <p:spPr>
          <a:xfrm>
            <a:off x="328475" y="239696"/>
            <a:ext cx="11532092" cy="6436311"/>
          </a:xfrm>
        </p:spPr>
        <p:txBody>
          <a:bodyPr/>
          <a:lstStyle/>
          <a:p>
            <a:pPr marL="0" indent="0" algn="just">
              <a:lnSpc>
                <a:spcPct val="107000"/>
              </a:lnSpc>
              <a:spcAft>
                <a:spcPts val="800"/>
              </a:spcAft>
              <a:buNone/>
            </a:pPr>
            <a:r>
              <a:rPr lang="uk-UA"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Форми роботи для допомоги внутрішньо переміщеним особам</a:t>
            </a:r>
            <a:endParaRPr lang="ru-RU" sz="20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b="1" dirty="0">
                <a:latin typeface="Times New Roman" panose="02020603050405020304" pitchFamily="18" charset="0"/>
                <a:ea typeface="Calibri" panose="020F0502020204030204" pitchFamily="34" charset="0"/>
                <a:cs typeface="Times New Roman" panose="02020603050405020304" pitchFamily="18" charset="0"/>
              </a:rPr>
              <a:t>Індивідуальна робота. </a:t>
            </a:r>
            <a:r>
              <a:rPr lang="uk-UA" dirty="0">
                <a:latin typeface="Times New Roman" panose="02020603050405020304" pitchFamily="18" charset="0"/>
                <a:ea typeface="Calibri" panose="020F0502020204030204" pitchFamily="34" charset="0"/>
                <a:cs typeface="Times New Roman" panose="02020603050405020304" pitchFamily="18" charset="0"/>
              </a:rPr>
              <a:t> Індивідуальна робота передбачає індивідуальне консультування/бесіди з актуальних питань, зустрічі з планування, оцінки успіхів, терапевтичні зустрічі.</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b="1" dirty="0">
                <a:latin typeface="Times New Roman" panose="02020603050405020304" pitchFamily="18" charset="0"/>
                <a:ea typeface="Calibri" panose="020F0502020204030204" pitchFamily="34" charset="0"/>
                <a:cs typeface="Times New Roman" panose="02020603050405020304" pitchFamily="18" charset="0"/>
              </a:rPr>
              <a:t>Тренінги з розвитку життєвих навичок</a:t>
            </a:r>
            <a:r>
              <a:rPr lang="uk-UA" dirty="0">
                <a:latin typeface="Times New Roman" panose="02020603050405020304" pitchFamily="18" charset="0"/>
                <a:ea typeface="Calibri" panose="020F0502020204030204" pitchFamily="34" charset="0"/>
                <a:cs typeface="Times New Roman" panose="02020603050405020304" pitchFamily="18" charset="0"/>
              </a:rPr>
              <a:t>.  Такі тренінги можуть включати різні тематики, корисні для внутрішньо переміщених осіб для їх подальшої адаптації. Серед тем можуть бути: зайнятість/працевлаштування, ефективна комунікація, постановка життєвих цілей, захист прав.</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050418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93C9919-766F-486C-8BE0-AAA96FB027EC}"/>
              </a:ext>
            </a:extLst>
          </p:cNvPr>
          <p:cNvSpPr>
            <a:spLocks noGrp="1"/>
          </p:cNvSpPr>
          <p:nvPr>
            <p:ph idx="1"/>
          </p:nvPr>
        </p:nvSpPr>
        <p:spPr>
          <a:xfrm>
            <a:off x="301841" y="284085"/>
            <a:ext cx="11487705" cy="6294268"/>
          </a:xfrm>
        </p:spPr>
        <p:txBody>
          <a:bodyPr>
            <a:normAutofit fontScale="77500" lnSpcReduction="20000"/>
          </a:bodyPr>
          <a:lstStyle/>
          <a:p>
            <a:pPr marL="0" indent="0" algn="just">
              <a:lnSpc>
                <a:spcPct val="107000"/>
              </a:lnSpc>
              <a:spcAft>
                <a:spcPts val="800"/>
              </a:spcAft>
              <a:buNone/>
            </a:pPr>
            <a:r>
              <a:rPr lang="uk-UA" b="1" dirty="0">
                <a:latin typeface="Times New Roman" panose="02020603050405020304" pitchFamily="18" charset="0"/>
                <a:ea typeface="Calibri" panose="020F0502020204030204" pitchFamily="34" charset="0"/>
                <a:cs typeface="Times New Roman" panose="02020603050405020304" pitchFamily="18" charset="0"/>
              </a:rPr>
              <a:t> </a:t>
            </a:r>
            <a:r>
              <a:rPr lang="uk-UA"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Як спеціаліст (соціальний педагог, психолог) може сприяти стабілізації стану батьків? </a:t>
            </a:r>
            <a:endParaRPr lang="ru-RU" sz="20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rPr>
              <a:t>1. Мотивуйте на прояв базового піклування про себе (А ви самі як справляєтеся? Як спите? Коли останній раз відпочивали?).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rPr>
              <a:t>2. Розпитуйте про дітей (школа, друзі, що подобається на новому місці, чим хворіє, як справляється…). Батьки охоче розповідають про стан і успіхи дітей, що дозволить спеціалісту опосередковано прояснити стан самих батьків і як вони самі справляються. Обов’язково підкріплюйте намагання батьків допомагати дітям. Часто це стає ресурсом для того, щоб впоратися з власним стресом.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rPr>
              <a:t>3. Намагайтесь більшу частину часу розмовляти не про актуальну шокову ситуацію. Це допомагає вивести батьків із тунельного мислення щодо себе і своїх дітей (тримайте в голові думку «А ще хто він?»).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rPr>
              <a:t>4. Активно використовуйте форми групової роботи для батьків. Це допомагає багато сказати, обходячи супротив (не персонально). Крім цього, така форма роботи сприяє нормалізації ситуації, формує відчуття приналежності та встановлення горизонтальних </a:t>
            </a:r>
            <a:r>
              <a:rPr lang="uk-UA" dirty="0" err="1">
                <a:latin typeface="Times New Roman" panose="02020603050405020304" pitchFamily="18" charset="0"/>
                <a:ea typeface="Calibri" panose="020F0502020204030204" pitchFamily="34" charset="0"/>
                <a:cs typeface="Times New Roman" panose="02020603050405020304" pitchFamily="18" charset="0"/>
              </a:rPr>
              <a:t>зв’язків</a:t>
            </a:r>
            <a:r>
              <a:rPr lang="uk-UA" dirty="0">
                <a:latin typeface="Times New Roman" panose="02020603050405020304" pitchFamily="18" charset="0"/>
                <a:ea typeface="Calibri" panose="020F0502020204030204" pitchFamily="34" charset="0"/>
                <a:cs typeface="Times New Roman" panose="02020603050405020304" pitchFamily="18" charset="0"/>
              </a:rPr>
              <a:t> підтримки серед батьків. Інформуйте про важливість підтримки правил і традицій у сім’ї. Вимушене переселення – це великий удар по ідентичності. Тому все, що можна відновити, варто відновити.</a:t>
            </a:r>
            <a:endParaRPr lang="ru-RU" dirty="0"/>
          </a:p>
        </p:txBody>
      </p:sp>
    </p:spTree>
    <p:extLst>
      <p:ext uri="{BB962C8B-B14F-4D97-AF65-F5344CB8AC3E}">
        <p14:creationId xmlns:p14="http://schemas.microsoft.com/office/powerpoint/2010/main" val="2269927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5B9CB70-C523-4E07-B815-F2C49C319505}"/>
              </a:ext>
            </a:extLst>
          </p:cNvPr>
          <p:cNvSpPr>
            <a:spLocks noGrp="1"/>
          </p:cNvSpPr>
          <p:nvPr>
            <p:ph idx="1"/>
          </p:nvPr>
        </p:nvSpPr>
        <p:spPr>
          <a:xfrm>
            <a:off x="177553" y="337350"/>
            <a:ext cx="11736280" cy="6267635"/>
          </a:xfrm>
        </p:spPr>
        <p:txBody>
          <a:bodyPr>
            <a:normAutofit fontScale="92500" lnSpcReduction="10000"/>
          </a:bodyPr>
          <a:lstStyle/>
          <a:p>
            <a:pPr marL="0" indent="0" algn="just">
              <a:lnSpc>
                <a:spcPct val="107000"/>
              </a:lnSpc>
              <a:spcAft>
                <a:spcPts val="800"/>
              </a:spcAft>
              <a:buNone/>
            </a:pPr>
            <a:r>
              <a:rPr lang="uk-UA"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До уваги фахівця!</a:t>
            </a:r>
            <a:r>
              <a:rPr lang="uk-UA"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У кризовий період спеціаліст не «лікує» – а лише підтримує! У гострому стані травми класична психотерапія протипоказана!!! Усі переселенці відчувають стрес! Їм тяжко довіряти іншим і відчути себе бодай де в безпеці. Тому важливим у допомозі є встановлення та підтримка доброзичливих, відкритих стосунків.</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Сприяйте розвитку у людей уміння жити, опираючись на свої власні сили:</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rPr>
              <a:t> - Говоріть про майбутнє.</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rPr>
              <a:t> - Пояснюйте ситуацію, що відбувається зараз, що буде потім і що людина з нею справляється, якщо ні – поясніть, як можна.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dirty="0">
                <a:latin typeface="Times New Roman" panose="02020603050405020304" pitchFamily="18" charset="0"/>
                <a:ea typeface="Calibri" panose="020F0502020204030204" pitchFamily="34" charset="0"/>
                <a:cs typeface="Times New Roman" panose="02020603050405020304" pitchFamily="18" charset="0"/>
              </a:rPr>
              <a:t>- Не «відловлюйте» людей – не вмовляйте їх прийти на консультацію; просто скажіть, де і коли ви працюєте.</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715926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1101</Words>
  <Application>Microsoft Office PowerPoint</Application>
  <PresentationFormat>Широкоэкранный</PresentationFormat>
  <Paragraphs>45</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Calibri Light</vt:lpstr>
      <vt:lpstr>Symbol</vt:lpstr>
      <vt:lpstr>Times New Roman</vt:lpstr>
      <vt:lpstr>Тема Office</vt:lpstr>
      <vt:lpstr>Адаптація дитини в соціумі однолітків (внутрішньо переміщені діти)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Адаптація дитини в соціумі однолітків (внутрішньо переміщені діти) </dc:title>
  <dc:creator>user2</dc:creator>
  <cp:lastModifiedBy>user2</cp:lastModifiedBy>
  <cp:revision>12</cp:revision>
  <cp:lastPrinted>2022-04-19T07:12:18Z</cp:lastPrinted>
  <dcterms:created xsi:type="dcterms:W3CDTF">2022-04-18T09:08:41Z</dcterms:created>
  <dcterms:modified xsi:type="dcterms:W3CDTF">2022-04-19T07:15:23Z</dcterms:modified>
</cp:coreProperties>
</file>